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90" r:id="rId2"/>
    <p:sldId id="309" r:id="rId3"/>
    <p:sldId id="284" r:id="rId4"/>
    <p:sldId id="291" r:id="rId5"/>
    <p:sldId id="292" r:id="rId6"/>
    <p:sldId id="293" r:id="rId7"/>
    <p:sldId id="295" r:id="rId8"/>
    <p:sldId id="296" r:id="rId9"/>
    <p:sldId id="297" r:id="rId10"/>
    <p:sldId id="310" r:id="rId11"/>
    <p:sldId id="308" r:id="rId12"/>
    <p:sldId id="311" r:id="rId13"/>
    <p:sldId id="312" r:id="rId14"/>
    <p:sldId id="313" r:id="rId15"/>
    <p:sldId id="314" r:id="rId16"/>
  </p:sldIdLst>
  <p:sldSz cx="9144000" cy="6858000" type="screen4x3"/>
  <p:notesSz cx="6797675" cy="9926638"/>
  <p:embeddedFontLst>
    <p:embeddedFont>
      <p:font typeface="맑은 고딕" panose="020B0503020000020004" pitchFamily="34" charset="-127"/>
      <p:regular r:id="rId19"/>
      <p:bold r:id="rId20"/>
    </p:embeddedFont>
    <p:embeddedFont>
      <p:font typeface="나눔고딕 ExtraBold" panose="020D0604000000000000" pitchFamily="34" charset="-127"/>
      <p:bold r:id="rId21"/>
    </p:embeddedFont>
    <p:embeddedFont>
      <p:font typeface="나눔명조 ExtraBold" panose="02020603020101020101" pitchFamily="18" charset="-127"/>
      <p:bold r:id="rId22"/>
    </p:embeddedFont>
    <p:embeddedFont>
      <p:font typeface="Cambria Math" panose="02040503050406030204" pitchFamily="18" charset="0"/>
      <p:regular r:id="rId23"/>
    </p:embeddedFont>
    <p:embeddedFont>
      <p:font typeface="NanumGothic" panose="020D0604000000000000" pitchFamily="34" charset="-127"/>
      <p:regular r:id="rId24"/>
      <p:bold r:id="rId25"/>
    </p:embeddedFont>
    <p:embeddedFont>
      <p:font typeface="NanumGothic" panose="020D0604000000000000" pitchFamily="34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2D2D2D"/>
    <a:srgbClr val="373737"/>
    <a:srgbClr val="323232"/>
    <a:srgbClr val="282828"/>
    <a:srgbClr val="00D0C6"/>
    <a:srgbClr val="0082B0"/>
    <a:srgbClr val="00708A"/>
    <a:srgbClr val="106EA8"/>
    <a:srgbClr val="09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6" autoAdjust="0"/>
    <p:restoredTop sz="80364" autoAdjust="0"/>
  </p:normalViewPr>
  <p:slideViewPr>
    <p:cSldViewPr>
      <p:cViewPr varScale="1">
        <p:scale>
          <a:sx n="139" d="100"/>
          <a:sy n="139" d="100"/>
        </p:scale>
        <p:origin x="1048" y="176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2021. 6. 3.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2021. 6. 3.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Perplexity:</a:t>
            </a:r>
            <a:r>
              <a:rPr lang="ko-KR" altLang="en-US" dirty="0"/>
              <a:t> 당황스러운 이라는 뜻으로 문장이 어색한 정도를 나타내는 내부척도</a:t>
            </a:r>
            <a:r>
              <a:rPr lang="en-US" altLang="ko-KR" dirty="0"/>
              <a:t>, </a:t>
            </a:r>
            <a:r>
              <a:rPr lang="ko-KR" altLang="en-US" dirty="0"/>
              <a:t>값이 낮을수록 </a:t>
            </a:r>
            <a:r>
              <a:rPr lang="ko-KR" altLang="en-US" dirty="0" err="1"/>
              <a:t>좋은모델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92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PACF(partial autocorrelation function):  </a:t>
            </a:r>
            <a:r>
              <a:rPr lang="en-US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ytyt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 </a:t>
            </a:r>
            <a:r>
              <a:rPr lang="en-US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yt+kyt+k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측정하는 것은 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동일하나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t+k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사이에 다른 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값들의 영향력을 배제하고 측정하는 것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	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절단점은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함수를돌리면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자동으로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설정해줌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단기적인 변화는 배제하고 장기적이거나 큰 변화만 반영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69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362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352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143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은닉 상태에 대해 반복 계산을 사용하는 신경망을 반복 신경망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RNN)</a:t>
            </a:r>
          </a:p>
          <a:p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숨겨진 상태는 현재 시간 단계까지 시퀀스의 과거 정보를 캡처 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매개 변수의 수는 시간 단계 수가 증가해도 증가하지 않습니다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사용하여 문자 수준 언어 모델을 만들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언어 모델의 품질을 평가하기 위해 난해함을 사용할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922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 는 자연어 </a:t>
            </a:r>
            <a:r>
              <a:rPr lang="ko-KR" altLang="en-US" dirty="0" err="1"/>
              <a:t>를</a:t>
            </a:r>
            <a:r>
              <a:rPr lang="ko-KR" altLang="en-US" dirty="0"/>
              <a:t> 배운다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차원 쓰는 이유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hidden layer</a:t>
            </a:r>
            <a:r>
              <a:rPr lang="ko-KR" altLang="en-US" dirty="0"/>
              <a:t>의 각 시점에서의 은닉 </a:t>
            </a:r>
            <a:r>
              <a:rPr lang="ko-KR" altLang="en-US" dirty="0" err="1"/>
              <a:t>상태값</a:t>
            </a:r>
            <a:r>
              <a:rPr lang="en-US" altLang="ko-KR" dirty="0"/>
              <a:t>(hidden state)</a:t>
            </a:r>
            <a:r>
              <a:rPr lang="ko-KR" altLang="en-US" dirty="0" err="1"/>
              <a:t>를</a:t>
            </a:r>
            <a:r>
              <a:rPr lang="ko-KR" altLang="en-US" dirty="0"/>
              <a:t> 모아 전체 시퀀스를 </a:t>
            </a:r>
            <a:r>
              <a:rPr lang="ko-KR" altLang="en-US" dirty="0" err="1"/>
              <a:t>리턴할</a:t>
            </a:r>
            <a:r>
              <a:rPr lang="ko-KR" altLang="en-US" dirty="0"/>
              <a:t> 때 </a:t>
            </a:r>
            <a:r>
              <a:rPr lang="en-US" altLang="ko-KR" dirty="0"/>
              <a:t>3</a:t>
            </a:r>
            <a:r>
              <a:rPr lang="ko-KR" altLang="en-US" dirty="0"/>
              <a:t>차원을 </a:t>
            </a:r>
            <a:r>
              <a:rPr lang="ko-KR" altLang="en-US" dirty="0" err="1"/>
              <a:t>리턴함</a:t>
            </a:r>
            <a:r>
              <a:rPr lang="en-US" altLang="ko-KR" dirty="0"/>
              <a:t>(</a:t>
            </a:r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형식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78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Threshold: </a:t>
            </a:r>
            <a:r>
              <a:rPr lang="ko-KR" altLang="en-US" dirty="0" err="1"/>
              <a:t>임계치</a:t>
            </a:r>
            <a:r>
              <a:rPr lang="en-US" altLang="ko-KR" dirty="0"/>
              <a:t>(</a:t>
            </a:r>
            <a:r>
              <a:rPr lang="ko-KR" altLang="en-US" dirty="0"/>
              <a:t>사용자가 정하는 </a:t>
            </a:r>
            <a:r>
              <a:rPr lang="ko-KR" altLang="en-US" dirty="0" err="1"/>
              <a:t>하이퍼파라미터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Gradient</a:t>
            </a:r>
            <a:r>
              <a:rPr lang="ko-KR" altLang="en-US" dirty="0"/>
              <a:t>가 </a:t>
            </a:r>
            <a:r>
              <a:rPr lang="ko-KR" altLang="en-US" dirty="0" err="1"/>
              <a:t>임계치보다</a:t>
            </a:r>
            <a:r>
              <a:rPr lang="ko-KR" altLang="en-US" dirty="0"/>
              <a:t> </a:t>
            </a:r>
            <a:r>
              <a:rPr lang="ko-KR" altLang="en-US" dirty="0" err="1"/>
              <a:t>츠면</a:t>
            </a:r>
            <a:r>
              <a:rPr lang="ko-KR" altLang="en-US" dirty="0"/>
              <a:t> </a:t>
            </a:r>
            <a:r>
              <a:rPr lang="en-US" altLang="ko-KR" dirty="0"/>
              <a:t>gradient</a:t>
            </a:r>
            <a:r>
              <a:rPr lang="ko-KR" altLang="en-US" dirty="0"/>
              <a:t>에 </a:t>
            </a:r>
            <a:r>
              <a:rPr lang="en-US" altLang="ko-KR" dirty="0"/>
              <a:t>L2 norm</a:t>
            </a:r>
            <a:r>
              <a:rPr lang="ko-KR" altLang="en-US" dirty="0"/>
              <a:t>을 취해 </a:t>
            </a:r>
            <a:r>
              <a:rPr lang="ko-KR" altLang="en-US" dirty="0" err="1"/>
              <a:t>임계값과</a:t>
            </a:r>
            <a:r>
              <a:rPr lang="ko-KR" altLang="en-US" dirty="0"/>
              <a:t> 나누는 방식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376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Begin state ;</a:t>
            </a:r>
            <a:r>
              <a:rPr lang="ko-KR" altLang="en-US" dirty="0"/>
              <a:t> </a:t>
            </a:r>
            <a:r>
              <a:rPr lang="ko-KR" altLang="en-US" dirty="0" err="1"/>
              <a:t>초기값지정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초기화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Warmup : </a:t>
            </a:r>
            <a:r>
              <a:rPr lang="ko-KR" altLang="en-US" dirty="0"/>
              <a:t>작은 </a:t>
            </a:r>
            <a:r>
              <a:rPr lang="en-US" altLang="ko-KR" dirty="0"/>
              <a:t>learning late</a:t>
            </a:r>
            <a:r>
              <a:rPr lang="ko-KR" altLang="en-US" dirty="0"/>
              <a:t>로 훈련을 시작해 점점 </a:t>
            </a:r>
            <a:r>
              <a:rPr lang="en-US" altLang="ko-KR" dirty="0"/>
              <a:t>learning rate</a:t>
            </a:r>
            <a:r>
              <a:rPr lang="ko-KR" altLang="en-US" dirty="0" err="1"/>
              <a:t>를</a:t>
            </a:r>
            <a:r>
              <a:rPr lang="ko-KR" altLang="en-US" dirty="0"/>
              <a:t> 키워 </a:t>
            </a:r>
            <a:r>
              <a:rPr lang="ko-KR" altLang="en-US" dirty="0" err="1"/>
              <a:t>배치크기를</a:t>
            </a:r>
            <a:r>
              <a:rPr lang="ko-KR" altLang="en-US" dirty="0"/>
              <a:t> 크게 </a:t>
            </a:r>
            <a:r>
              <a:rPr lang="ko-KR" altLang="en-US" dirty="0" err="1"/>
              <a:t>키워줌</a:t>
            </a:r>
            <a:r>
              <a:rPr lang="en-US" altLang="ko-KR" dirty="0"/>
              <a:t>-&gt;</a:t>
            </a:r>
            <a:r>
              <a:rPr lang="ko-KR" altLang="en-US" dirty="0"/>
              <a:t> 큰 </a:t>
            </a:r>
            <a:r>
              <a:rPr lang="ko-KR" altLang="en-US" dirty="0" err="1"/>
              <a:t>배치크기는</a:t>
            </a:r>
            <a:r>
              <a:rPr lang="ko-KR" altLang="en-US" dirty="0"/>
              <a:t> 성능에 영향을 미치지 않고 훈련시간을 </a:t>
            </a:r>
            <a:r>
              <a:rPr lang="ko-KR" altLang="en-US"/>
              <a:t>매우 단축시킴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72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5335-AFDE-4DDF-A89A-1BE8BD3EEA0B}" type="datetime1">
              <a:rPr lang="ko-KR" altLang="en-US" smtClean="0"/>
              <a:pPr/>
              <a:t>2021. 6. 3.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3F92B4C-3F96-4250-9886-458852A898CE}" type="datetime1">
              <a:rPr lang="ko-KR" altLang="en-US" smtClean="0"/>
              <a:pPr/>
              <a:t>2021. 6. 3.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charset="-127"/>
              <a:ea typeface="나눔고딕" panose="020D060400000000000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5361553"/>
            <a:ext cx="676875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charset="-127"/>
                <a:ea typeface="나눔고딕 ExtraBold" panose="020D0904000000000000" charset="-127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나눔고딕 ExtraBold" panose="020D0904000000000000" charset="-127"/>
                <a:ea typeface="나눔고딕 ExtraBold" panose="020D0904000000000000" charset="-127"/>
              </a:rPr>
              <a:t>Inpyo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charset="-127"/>
                <a:ea typeface="나눔고딕 ExtraBold" panose="020D0904000000000000" charset="-127"/>
              </a:rPr>
              <a:t> Hong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charset="-127"/>
                <a:ea typeface="나눔고딕 ExtraBold" panose="020D0904000000000000" charset="-127"/>
              </a:rPr>
              <a:t> </a:t>
            </a:r>
            <a:endParaRPr lang="en-US" altLang="ko-KR" sz="1400" spc="-100" dirty="0">
              <a:solidFill>
                <a:schemeClr val="bg1"/>
              </a:solidFill>
              <a:latin typeface="나눔고딕 ExtraBold" panose="020D0904000000000000" charset="-127"/>
              <a:ea typeface="나눔고딕 ExtraBold" panose="020D090400000000000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255712" y="3660264"/>
            <a:ext cx="8564760" cy="147002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altLang="ko-KR" spc="-50" dirty="0">
                <a:latin typeface="나눔고딕 ExtraBold" panose="020D0904000000000000" charset="-127"/>
                <a:ea typeface="나눔고딕 ExtraBold" panose="020D0904000000000000" charset="-127"/>
              </a:rPr>
              <a:t>Dive Into Deep Learning</a:t>
            </a:r>
            <a:br>
              <a:rPr lang="en-US" altLang="ko-KR" spc="-50" dirty="0">
                <a:latin typeface="나눔고딕 ExtraBold" panose="020D0904000000000000" charset="-127"/>
                <a:ea typeface="나눔고딕 ExtraBold" panose="020D0904000000000000" charset="-127"/>
              </a:rPr>
            </a:br>
            <a:r>
              <a:rPr lang="en-US" altLang="ko-KR" sz="2000" spc="-50" dirty="0">
                <a:latin typeface="나눔고딕 ExtraBold" panose="020D0904000000000000" charset="-127"/>
                <a:ea typeface="나눔고딕 ExtraBold" panose="020D0904000000000000" charset="-127"/>
              </a:rPr>
              <a:t> </a:t>
            </a:r>
            <a:br>
              <a:rPr lang="en-US" altLang="ko-KR" spc="-50" dirty="0">
                <a:latin typeface="나눔고딕 ExtraBold" panose="020D0904000000000000" charset="-127"/>
                <a:ea typeface="나눔고딕 ExtraBold" panose="020D0904000000000000" charset="-127"/>
              </a:rPr>
            </a:br>
            <a:r>
              <a:rPr lang="en-US" altLang="ko-KR" sz="2700" b="0" spc="-50" dirty="0">
                <a:latin typeface="나눔고딕 ExtraBold" panose="020D0904000000000000" charset="-127"/>
                <a:ea typeface="나눔고딕 ExtraBold" panose="020D0904000000000000" charset="-127"/>
              </a:rPr>
              <a:t>Recurrent Neural Networks</a:t>
            </a:r>
            <a:r>
              <a:rPr lang="en-US" altLang="ko-KR" sz="2700" b="0" i="0" dirty="0">
                <a:effectLst/>
                <a:latin typeface="나눔고딕 ExtraBold" panose="020D0904000000000000" charset="-127"/>
                <a:ea typeface="나눔고딕 ExtraBold" panose="020D0904000000000000" charset="-127"/>
              </a:rPr>
              <a:t> | Session 8</a:t>
            </a:r>
            <a:endParaRPr lang="ko-KR" altLang="en-US" b="0" spc="-50" dirty="0">
              <a:latin typeface="나눔고딕 ExtraBold" panose="020D0904000000000000" charset="-127"/>
              <a:ea typeface="나눔고딕 ExtraBold" panose="020D0904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89DF96-2238-4181-B0F9-AE1888A14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196" y="452504"/>
            <a:ext cx="5547792" cy="2497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8-3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pPr lvl="0" algn="r"/>
              <a:t>10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318195" y="918245"/>
            <a:ext cx="1869976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>
                <a:cs typeface="Malgun Gothic Semilight" panose="020B0503020000020004" pitchFamily="34" charset="-127"/>
              </a:rPr>
              <a:t>Language Models</a:t>
            </a:r>
            <a:br>
              <a:rPr lang="en-US" altLang="ko-KR" sz="1800" spc="-50" dirty="0">
                <a:cs typeface="Malgun Gothic Semilight" panose="020B0503020000020004" pitchFamily="34" charset="-127"/>
              </a:rPr>
            </a:br>
            <a:r>
              <a:rPr lang="en-US" altLang="ko-KR" sz="1800" spc="-50" dirty="0">
                <a:cs typeface="Malgun Gothic Semilight" panose="020B0503020000020004" pitchFamily="34" charset="-127"/>
              </a:rPr>
              <a:t>and </a:t>
            </a:r>
            <a:br>
              <a:rPr lang="en-US" altLang="ko-KR" sz="1800" spc="-50" dirty="0">
                <a:cs typeface="Malgun Gothic Semilight" panose="020B0503020000020004" pitchFamily="34" charset="-127"/>
              </a:rPr>
            </a:br>
            <a:r>
              <a:rPr lang="en-US" altLang="ko-KR" sz="1800" spc="-50" dirty="0">
                <a:cs typeface="Malgun Gothic Semilight" panose="020B0503020000020004" pitchFamily="34" charset="-127"/>
              </a:rPr>
              <a:t>the Dataset</a:t>
            </a:r>
            <a:endParaRPr lang="ko-KR" altLang="en-US" sz="1800" spc="-50" dirty="0">
              <a:cs typeface="Malgun Gothic Semilight" panose="020B0503020000020004" pitchFamily="34" charset="-127"/>
            </a:endParaRPr>
          </a:p>
        </p:txBody>
      </p:sp>
      <p:sp>
        <p:nvSpPr>
          <p:cNvPr id="6" name="AutoShape 6" descr="$$ \lVert x \rVert_p = ({\sum_{i=1}^{n} |x_i|^p})^\frac{1}{p} $$">
            <a:extLst>
              <a:ext uri="{FF2B5EF4-FFF2-40B4-BE49-F238E27FC236}">
                <a16:creationId xmlns:a16="http://schemas.microsoft.com/office/drawing/2014/main" id="{950A3CCF-FAA6-44FB-B75D-E70602E1A5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56093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784821-C33B-479E-937B-C94B13D197F3}"/>
              </a:ext>
            </a:extLst>
          </p:cNvPr>
          <p:cNvSpPr/>
          <p:nvPr/>
        </p:nvSpPr>
        <p:spPr>
          <a:xfrm>
            <a:off x="2411760" y="742085"/>
            <a:ext cx="59731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문장이 길어질수록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,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단어를 길게 묶음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-&gt;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단어의 사용빈도 감소</a:t>
            </a: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6F81D4-869A-964C-9720-2B8E53FE6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85" y="1412776"/>
            <a:ext cx="851291" cy="14700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B1BA24C-93A5-A046-89A5-4B56B4464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624" y="1412776"/>
            <a:ext cx="1313804" cy="14667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696D99-D979-AD4E-A8A8-3E73A67C3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1412776"/>
            <a:ext cx="1950596" cy="146679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A6EEC4-2097-C342-B426-D77EF23762E1}"/>
              </a:ext>
            </a:extLst>
          </p:cNvPr>
          <p:cNvSpPr/>
          <p:nvPr/>
        </p:nvSpPr>
        <p:spPr>
          <a:xfrm>
            <a:off x="2411760" y="2879573"/>
            <a:ext cx="1258461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Unigram</a:t>
            </a:r>
          </a:p>
          <a:p>
            <a:pPr algn="ctr"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단어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개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7FA7DD-24DE-2142-B377-A7AD669A69A8}"/>
              </a:ext>
            </a:extLst>
          </p:cNvPr>
          <p:cNvSpPr/>
          <p:nvPr/>
        </p:nvSpPr>
        <p:spPr>
          <a:xfrm>
            <a:off x="4303973" y="2879572"/>
            <a:ext cx="1018047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Bigram</a:t>
            </a:r>
          </a:p>
          <a:p>
            <a:pPr algn="ctr"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단어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개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CA5DD7-7947-C944-AC77-1A59182B45DF}"/>
              </a:ext>
            </a:extLst>
          </p:cNvPr>
          <p:cNvSpPr/>
          <p:nvPr/>
        </p:nvSpPr>
        <p:spPr>
          <a:xfrm>
            <a:off x="6405704" y="2904190"/>
            <a:ext cx="1451540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Trigram</a:t>
            </a:r>
          </a:p>
          <a:p>
            <a:pPr algn="ctr"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단어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3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개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)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98DCD06-B7B6-F047-9357-5C6CA1EC7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6876" y="3673626"/>
            <a:ext cx="3401459" cy="221589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FEB32AE-03B4-6E48-AD75-8BDBCF24058B}"/>
              </a:ext>
            </a:extLst>
          </p:cNvPr>
          <p:cNvSpPr/>
          <p:nvPr/>
        </p:nvSpPr>
        <p:spPr>
          <a:xfrm>
            <a:off x="2555776" y="6112831"/>
            <a:ext cx="23042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-&gt;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학습에 적절하지 않음</a:t>
            </a: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95652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8-4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pPr lvl="0" algn="r"/>
              <a:t>11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318195" y="918245"/>
            <a:ext cx="1869976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>
                <a:cs typeface="Malgun Gothic Semilight" panose="020B0503020000020004" pitchFamily="34" charset="-127"/>
              </a:rPr>
              <a:t>Recurrent</a:t>
            </a:r>
            <a:br>
              <a:rPr lang="en-US" altLang="ko-KR" sz="1800" spc="-50" dirty="0">
                <a:cs typeface="Malgun Gothic Semilight" panose="020B0503020000020004" pitchFamily="34" charset="-127"/>
              </a:rPr>
            </a:br>
            <a:r>
              <a:rPr lang="en-US" altLang="ko-KR" sz="1800" spc="-50" dirty="0">
                <a:cs typeface="Malgun Gothic Semilight" panose="020B0503020000020004" pitchFamily="34" charset="-127"/>
              </a:rPr>
              <a:t>Neural</a:t>
            </a:r>
            <a:br>
              <a:rPr lang="en-US" altLang="ko-KR" sz="1800" spc="-50" dirty="0">
                <a:cs typeface="Malgun Gothic Semilight" panose="020B0503020000020004" pitchFamily="34" charset="-127"/>
              </a:rPr>
            </a:br>
            <a:r>
              <a:rPr lang="en-US" altLang="ko-KR" sz="1800" spc="-50" dirty="0">
                <a:cs typeface="Malgun Gothic Semilight" panose="020B0503020000020004" pitchFamily="34" charset="-127"/>
              </a:rPr>
              <a:t>Network</a:t>
            </a:r>
            <a:br>
              <a:rPr lang="en-US" altLang="ko-KR" sz="1800" spc="-50" dirty="0">
                <a:cs typeface="Malgun Gothic Semilight" panose="020B0503020000020004" pitchFamily="34" charset="-127"/>
              </a:rPr>
            </a:br>
            <a:r>
              <a:rPr lang="en-US" altLang="ko-KR" sz="1800" spc="-50" dirty="0">
                <a:cs typeface="Malgun Gothic Semilight" panose="020B0503020000020004" pitchFamily="34" charset="-127"/>
              </a:rPr>
              <a:t>(RNN)</a:t>
            </a:r>
            <a:endParaRPr lang="ko-KR" altLang="en-US" sz="1800" spc="-50" dirty="0"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F4CC7D-6924-4603-BB86-3E734BFBC745}"/>
              </a:ext>
            </a:extLst>
          </p:cNvPr>
          <p:cNvSpPr/>
          <p:nvPr/>
        </p:nvSpPr>
        <p:spPr>
          <a:xfrm>
            <a:off x="1432087" y="1571000"/>
            <a:ext cx="1512168" cy="3157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Output</a:t>
            </a:r>
          </a:p>
          <a:p>
            <a:pPr algn="r">
              <a:lnSpc>
                <a:spcPct val="140000"/>
              </a:lnSpc>
            </a:pP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 algn="r">
              <a:lnSpc>
                <a:spcPct val="140000"/>
              </a:lnSpc>
            </a:pP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 algn="r">
              <a:lnSpc>
                <a:spcPct val="140000"/>
              </a:lnSpc>
            </a:pP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 algn="r"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Hidden state</a:t>
            </a:r>
          </a:p>
          <a:p>
            <a:pPr algn="r">
              <a:lnSpc>
                <a:spcPct val="140000"/>
              </a:lnSpc>
            </a:pP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 algn="r">
              <a:lnSpc>
                <a:spcPct val="140000"/>
              </a:lnSpc>
            </a:pP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 algn="r"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Input</a:t>
            </a:r>
          </a:p>
          <a:p>
            <a:pPr algn="r">
              <a:lnSpc>
                <a:spcPct val="140000"/>
              </a:lnSpc>
            </a:pP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784821-C33B-479E-937B-C94B13D197F3}"/>
              </a:ext>
            </a:extLst>
          </p:cNvPr>
          <p:cNvSpPr/>
          <p:nvPr/>
        </p:nvSpPr>
        <p:spPr>
          <a:xfrm>
            <a:off x="3170810" y="5009452"/>
            <a:ext cx="59731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Output</a:t>
            </a:r>
            <a:r>
              <a:rPr lang="ko-KR" altLang="en-US" sz="1600" b="1" spc="-3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으로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향하는 값을 복사해 가중치 곱해 옆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state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에 영향을 줌</a:t>
            </a: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BB5E64-70A0-2141-B770-F131FFE2D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692695"/>
            <a:ext cx="5350635" cy="3958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DF51E41-9C4F-7A45-8FD3-C6FC778BC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72" y="5114843"/>
            <a:ext cx="1724025" cy="2667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10C424-FAB9-B34C-B6D3-B9340206A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72" y="5939755"/>
            <a:ext cx="2876550" cy="27622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59CDE54-91FA-8747-8EB1-25068D53532B}"/>
              </a:ext>
            </a:extLst>
          </p:cNvPr>
          <p:cNvCxnSpPr/>
          <p:nvPr/>
        </p:nvCxnSpPr>
        <p:spPr>
          <a:xfrm>
            <a:off x="1619484" y="5431462"/>
            <a:ext cx="0" cy="3900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75562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8-5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pPr lvl="0" algn="r"/>
              <a:t>12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318195" y="918245"/>
            <a:ext cx="1869976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>
                <a:cs typeface="Malgun Gothic Semilight" panose="020B0503020000020004" pitchFamily="34" charset="-127"/>
              </a:rPr>
              <a:t>RNN </a:t>
            </a:r>
            <a:r>
              <a:rPr lang="ko-KR" altLang="en-US" sz="1800" spc="-50" dirty="0">
                <a:cs typeface="Malgun Gothic Semilight" panose="020B0503020000020004" pitchFamily="34" charset="-127"/>
              </a:rPr>
              <a:t>구현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784821-C33B-479E-937B-C94B13D197F3}"/>
              </a:ext>
            </a:extLst>
          </p:cNvPr>
          <p:cNvSpPr/>
          <p:nvPr/>
        </p:nvSpPr>
        <p:spPr>
          <a:xfrm>
            <a:off x="2275345" y="1130419"/>
            <a:ext cx="6447968" cy="4881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One-hot </a:t>
            </a:r>
            <a:r>
              <a:rPr lang="ko-KR" altLang="en-US" sz="1600" b="1" spc="-3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인코딩</a:t>
            </a: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“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나는 자연어를 배운다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”</a:t>
            </a:r>
          </a:p>
          <a:p>
            <a:pPr>
              <a:lnSpc>
                <a:spcPct val="140000"/>
              </a:lnSpc>
            </a:pPr>
            <a:r>
              <a:rPr lang="en-US" altLang="ko-KR" sz="1600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Tokenization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-&gt;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‘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나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’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‘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는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’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‘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자연어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’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‘</a:t>
            </a:r>
            <a:r>
              <a:rPr lang="ko-KR" altLang="en-US" sz="1600" b="1" spc="-3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를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’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‘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배운다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’</a:t>
            </a:r>
          </a:p>
          <a:p>
            <a:pPr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	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         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{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‘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나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’:0,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‘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는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’:1,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‘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자연어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’:2,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‘</a:t>
            </a:r>
            <a:r>
              <a:rPr lang="ko-KR" altLang="en-US" sz="1600" b="1" spc="-3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를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’:3,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배운다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’:4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}</a:t>
            </a:r>
          </a:p>
          <a:p>
            <a:pPr>
              <a:lnSpc>
                <a:spcPct val="140000"/>
              </a:lnSpc>
            </a:pPr>
            <a:r>
              <a:rPr lang="en-US" altLang="ko-KR" sz="1600" b="1" spc="-3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One-hot </a:t>
            </a:r>
            <a:r>
              <a:rPr lang="ko-KR" altLang="en-US" sz="1600" b="1" spc="-3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인코딩</a:t>
            </a:r>
            <a:r>
              <a:rPr lang="ko-KR" altLang="en-US" sz="1600" b="1" spc="-3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-&gt;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‘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자연어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’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=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[0,0,1,0,0]</a:t>
            </a:r>
          </a:p>
          <a:p>
            <a:pPr>
              <a:lnSpc>
                <a:spcPct val="140000"/>
              </a:lnSpc>
            </a:pP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b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</a:b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-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1600" b="1" spc="-3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샘플링된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미니 배치 모양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=&gt;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(batch-size,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Input-sequence </a:t>
            </a:r>
            <a:r>
              <a:rPr lang="ko-KR" altLang="en-US" sz="1600" b="1" spc="-3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갯수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)</a:t>
            </a:r>
            <a:b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</a:b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-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3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차원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Tensor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로 변환 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(Timestamp 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추가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- time-step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에 따라 업데이트를 하며 이전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hidden-state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값 저장</a:t>
            </a:r>
            <a:b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</a:b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  </a:t>
            </a: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AECE47-05ED-BB43-BFA5-C6177E741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95" y="3418085"/>
            <a:ext cx="4973885" cy="10076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741A49-EA6C-9641-BA41-C140443D7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586" y="3676166"/>
            <a:ext cx="2502219" cy="469900"/>
          </a:xfrm>
          <a:prstGeom prst="rect">
            <a:avLst/>
          </a:prstGeom>
        </p:spPr>
      </p:pic>
      <p:sp>
        <p:nvSpPr>
          <p:cNvPr id="6" name="아래쪽 화살표[D] 5">
            <a:extLst>
              <a:ext uri="{FF2B5EF4-FFF2-40B4-BE49-F238E27FC236}">
                <a16:creationId xmlns:a16="http://schemas.microsoft.com/office/drawing/2014/main" id="{F531B7D9-2B0E-C742-B3A5-4AEF69EFAA4E}"/>
              </a:ext>
            </a:extLst>
          </p:cNvPr>
          <p:cNvSpPr/>
          <p:nvPr/>
        </p:nvSpPr>
        <p:spPr>
          <a:xfrm rot="16200000">
            <a:off x="5705564" y="3675724"/>
            <a:ext cx="491480" cy="492366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82099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8-5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pPr lvl="0" algn="r"/>
              <a:t>13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318195" y="918245"/>
            <a:ext cx="1869976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>
                <a:cs typeface="Malgun Gothic Semilight" panose="020B0503020000020004" pitchFamily="34" charset="-127"/>
              </a:rPr>
              <a:t>RNN </a:t>
            </a:r>
            <a:r>
              <a:rPr lang="ko-KR" altLang="en-US" sz="1800" spc="-50" dirty="0">
                <a:cs typeface="Malgun Gothic Semilight" panose="020B0503020000020004" pitchFamily="34" charset="-127"/>
              </a:rPr>
              <a:t>구현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784821-C33B-479E-937B-C94B13D197F3}"/>
              </a:ext>
            </a:extLst>
          </p:cNvPr>
          <p:cNvSpPr/>
          <p:nvPr/>
        </p:nvSpPr>
        <p:spPr>
          <a:xfrm>
            <a:off x="2266428" y="789315"/>
            <a:ext cx="6447968" cy="2468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Gradient Clipping</a:t>
            </a:r>
            <a:b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</a:b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훈련을 안정화하기 위해 사용</a:t>
            </a: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학습과정 중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Back-propagation 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중 발생 가능한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Gradient Exploding 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방지</a:t>
            </a: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Gradient Exploding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을 막기위해 </a:t>
            </a:r>
            <a:r>
              <a:rPr lang="ko-KR" altLang="en-US" sz="1600" b="1" spc="-3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임계값을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넘지 않도록 값을 자르는 방식</a:t>
            </a:r>
            <a:b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</a:b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8B3187-90B3-134C-A709-77FDC91A1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427" y="3349765"/>
            <a:ext cx="4564366" cy="2274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BC0340-B92F-914D-99B9-4CB21777F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10" y="3680403"/>
            <a:ext cx="4020542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8520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8-5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pPr lvl="0" algn="r"/>
              <a:t>14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318195" y="918245"/>
            <a:ext cx="1869976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>
                <a:cs typeface="Malgun Gothic Semilight" panose="020B0503020000020004" pitchFamily="34" charset="-127"/>
              </a:rPr>
              <a:t>RNN </a:t>
            </a:r>
            <a:r>
              <a:rPr lang="ko-KR" altLang="en-US" sz="1800" spc="-50" dirty="0">
                <a:cs typeface="Malgun Gothic Semilight" panose="020B0503020000020004" pitchFamily="34" charset="-127"/>
              </a:rPr>
              <a:t>구현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DD8030-C7B8-7F4C-B2F6-6A28FAD62D36}"/>
              </a:ext>
            </a:extLst>
          </p:cNvPr>
          <p:cNvSpPr/>
          <p:nvPr/>
        </p:nvSpPr>
        <p:spPr>
          <a:xfrm>
            <a:off x="1835696" y="788112"/>
            <a:ext cx="64479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Modeling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F3EB86-98C2-8548-8D79-6F336F350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33" y="1548731"/>
            <a:ext cx="8515548" cy="2921000"/>
          </a:xfrm>
          <a:prstGeom prst="rect">
            <a:avLst/>
          </a:prstGeom>
        </p:spPr>
      </p:pic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E6C65486-FA33-8643-845A-E3AFF8551A32}"/>
              </a:ext>
            </a:extLst>
          </p:cNvPr>
          <p:cNvSpPr/>
          <p:nvPr/>
        </p:nvSpPr>
        <p:spPr>
          <a:xfrm>
            <a:off x="4932040" y="2765319"/>
            <a:ext cx="127640" cy="519665"/>
          </a:xfrm>
          <a:prstGeom prst="rightBracket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563217-F9E5-FA4F-8F07-FD66606023CB}"/>
              </a:ext>
            </a:extLst>
          </p:cNvPr>
          <p:cNvSpPr/>
          <p:nvPr/>
        </p:nvSpPr>
        <p:spPr>
          <a:xfrm>
            <a:off x="5220072" y="2856331"/>
            <a:ext cx="30635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Hidden state</a:t>
            </a:r>
            <a:r>
              <a:rPr lang="ko-KR" altLang="en-US" sz="1600" b="1" spc="-30" dirty="0" err="1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를</a:t>
            </a:r>
            <a:r>
              <a:rPr lang="ko-KR" altLang="en-US" sz="1600" b="1" spc="-3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다음 단계로 전달</a:t>
            </a:r>
            <a:endParaRPr lang="en-US" altLang="ko-KR" sz="1600" b="1" spc="-30" dirty="0">
              <a:solidFill>
                <a:schemeClr val="accent6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오른쪽 대괄호[R] 14">
            <a:extLst>
              <a:ext uri="{FF2B5EF4-FFF2-40B4-BE49-F238E27FC236}">
                <a16:creationId xmlns:a16="http://schemas.microsoft.com/office/drawing/2014/main" id="{3E210240-082E-074B-BAC4-2C609478DF65}"/>
              </a:ext>
            </a:extLst>
          </p:cNvPr>
          <p:cNvSpPr/>
          <p:nvPr/>
        </p:nvSpPr>
        <p:spPr>
          <a:xfrm>
            <a:off x="7020272" y="3601560"/>
            <a:ext cx="127640" cy="662417"/>
          </a:xfrm>
          <a:prstGeom prst="rightBracket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92D222-4BB5-2749-8175-6EF9720387DF}"/>
              </a:ext>
            </a:extLst>
          </p:cNvPr>
          <p:cNvSpPr/>
          <p:nvPr/>
        </p:nvSpPr>
        <p:spPr>
          <a:xfrm>
            <a:off x="7362656" y="3732713"/>
            <a:ext cx="9376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600" b="1" spc="-3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예측</a:t>
            </a:r>
            <a:endParaRPr lang="en-US" altLang="ko-KR" sz="1600" b="1" spc="-30" dirty="0">
              <a:solidFill>
                <a:schemeClr val="accent6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376D93C-F6AE-D64F-AE2F-69D85BE7A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80" y="1529913"/>
            <a:ext cx="8712200" cy="420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69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8-5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pPr lvl="0" algn="r"/>
              <a:t>15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318195" y="918245"/>
            <a:ext cx="1869976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>
                <a:cs typeface="Malgun Gothic Semilight" panose="020B0503020000020004" pitchFamily="34" charset="-127"/>
              </a:rPr>
              <a:t>RNN </a:t>
            </a:r>
            <a:r>
              <a:rPr lang="ko-KR" altLang="en-US" sz="1800" spc="-50" dirty="0">
                <a:cs typeface="Malgun Gothic Semilight" panose="020B0503020000020004" pitchFamily="34" charset="-127"/>
              </a:rPr>
              <a:t>구현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549ACE-0E89-5841-98A6-46A92DD7F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138909"/>
            <a:ext cx="4598129" cy="28332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B4A6E9-4733-BF4B-998F-43432812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056" y="1700808"/>
            <a:ext cx="7391400" cy="838200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9BE5F396-B6FB-964C-8C2C-C01206EE6CF7}"/>
              </a:ext>
            </a:extLst>
          </p:cNvPr>
          <p:cNvSpPr/>
          <p:nvPr/>
        </p:nvSpPr>
        <p:spPr>
          <a:xfrm>
            <a:off x="1575463" y="1986784"/>
            <a:ext cx="7296100" cy="552224"/>
          </a:xfrm>
          <a:prstGeom prst="frame">
            <a:avLst/>
          </a:prstGeom>
          <a:noFill/>
          <a:ln w="2222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C1F6DD-0FC7-4D49-B5BB-A9154EA745A5}"/>
              </a:ext>
            </a:extLst>
          </p:cNvPr>
          <p:cNvSpPr/>
          <p:nvPr/>
        </p:nvSpPr>
        <p:spPr>
          <a:xfrm>
            <a:off x="1475656" y="1986784"/>
            <a:ext cx="7524414" cy="596900"/>
          </a:xfrm>
          <a:prstGeom prst="rect">
            <a:avLst/>
          </a:prstGeom>
          <a:noFill/>
          <a:ln w="34925"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2CF399-8F88-BF4B-A6D8-DAD6B029E7B6}"/>
              </a:ext>
            </a:extLst>
          </p:cNvPr>
          <p:cNvSpPr/>
          <p:nvPr/>
        </p:nvSpPr>
        <p:spPr>
          <a:xfrm>
            <a:off x="2444512" y="885804"/>
            <a:ext cx="64479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결과</a:t>
            </a: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35391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763688" y="2161407"/>
            <a:ext cx="66107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8.1. Sequence</a:t>
            </a:r>
            <a:r>
              <a:rPr lang="ko-KR" altLang="en-US" sz="16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Models</a:t>
            </a:r>
          </a:p>
          <a:p>
            <a:endParaRPr lang="en-US" altLang="ko-KR" sz="16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8.2. Text Preprocessing</a:t>
            </a:r>
          </a:p>
          <a:p>
            <a:endParaRPr lang="en-US" altLang="ko-KR" sz="16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8.3. Language Models and the Dataset</a:t>
            </a:r>
          </a:p>
          <a:p>
            <a:endParaRPr lang="en-US" altLang="ko-KR" sz="16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8.4. Recurrent Neural Networks</a:t>
            </a:r>
          </a:p>
          <a:p>
            <a:endParaRPr lang="en-US" altLang="ko-KR" sz="16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8.5. Concise Implementation of Recurrent Neural Networks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pPr lvl="0" algn="r"/>
              <a:t>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318195" y="918245"/>
            <a:ext cx="1869976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>
                <a:cs typeface="Malgun Gothic Semilight" panose="020B0503020000020004" pitchFamily="34" charset="-127"/>
              </a:rPr>
              <a:t>Sequence</a:t>
            </a:r>
            <a:br>
              <a:rPr lang="en-US" altLang="ko-KR" sz="1800" spc="-50" dirty="0">
                <a:cs typeface="Malgun Gothic Semilight" panose="020B0503020000020004" pitchFamily="34" charset="-127"/>
              </a:rPr>
            </a:br>
            <a:r>
              <a:rPr lang="en-US" altLang="ko-KR" sz="1800" spc="-50" dirty="0">
                <a:cs typeface="Malgun Gothic Semilight" panose="020B0503020000020004" pitchFamily="34" charset="-127"/>
              </a:rPr>
              <a:t>Model</a:t>
            </a:r>
            <a:endParaRPr lang="ko-KR" altLang="en-US" sz="1800" spc="-50" dirty="0"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30356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8-1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pPr lvl="0" algn="r"/>
              <a:t>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318195" y="918245"/>
            <a:ext cx="1869976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>
                <a:cs typeface="Malgun Gothic Semilight" panose="020B0503020000020004" pitchFamily="34" charset="-127"/>
              </a:rPr>
              <a:t>RNN</a:t>
            </a:r>
            <a:r>
              <a:rPr lang="ko-KR" altLang="en-US" sz="1800" spc="-50" dirty="0">
                <a:cs typeface="Malgun Gothic Semilight" panose="020B0503020000020004" pitchFamily="34" charset="-127"/>
              </a:rPr>
              <a:t>이란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67F2C7-CEA2-4417-AD85-CAD99D1C2A3E}"/>
              </a:ext>
            </a:extLst>
          </p:cNvPr>
          <p:cNvSpPr txBox="1"/>
          <p:nvPr/>
        </p:nvSpPr>
        <p:spPr>
          <a:xfrm>
            <a:off x="565010" y="2319702"/>
            <a:ext cx="5743088" cy="3679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4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Image captioning</a:t>
            </a:r>
          </a:p>
          <a:p>
            <a:pPr>
              <a:lnSpc>
                <a:spcPct val="140000"/>
              </a:lnSpc>
            </a:pPr>
            <a:endParaRPr lang="en-US" altLang="ko-KR" sz="14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endParaRPr lang="en-US" altLang="ko-KR" sz="14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endParaRPr lang="en-US" altLang="ko-KR" sz="14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4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주식 주가예측</a:t>
            </a:r>
            <a:endParaRPr lang="en-US" altLang="ko-KR" sz="14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endParaRPr lang="en-US" altLang="ko-KR" sz="14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4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문장 번역</a:t>
            </a:r>
            <a:endParaRPr lang="en-US" altLang="ko-KR" sz="14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endParaRPr lang="en-US" altLang="ko-KR" sz="14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4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지진 예측</a:t>
            </a:r>
            <a:endParaRPr lang="en-US" altLang="ko-KR" sz="14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endParaRPr lang="en-US" altLang="ko-KR" sz="14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4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문장 작성</a:t>
            </a:r>
            <a:endParaRPr lang="en-US" altLang="ko-KR" sz="14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endParaRPr lang="en-US" altLang="ko-KR" sz="14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48553A-BAD3-C847-A44B-7ADD646BC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774" y="1844824"/>
            <a:ext cx="1966345" cy="133350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6864AB3-5101-D248-BE2E-65107E983DCF}"/>
              </a:ext>
            </a:extLst>
          </p:cNvPr>
          <p:cNvCxnSpPr>
            <a:cxnSpLocks/>
            <a:stCxn id="2" idx="3"/>
            <a:endCxn id="16" idx="1"/>
          </p:cNvCxnSpPr>
          <p:nvPr/>
        </p:nvCxnSpPr>
        <p:spPr>
          <a:xfrm>
            <a:off x="4309119" y="2511574"/>
            <a:ext cx="778088" cy="8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6E5D9B-1AFB-5F4F-A5CB-CDB3DF072C64}"/>
              </a:ext>
            </a:extLst>
          </p:cNvPr>
          <p:cNvSpPr/>
          <p:nvPr/>
        </p:nvSpPr>
        <p:spPr>
          <a:xfrm>
            <a:off x="5087207" y="2319701"/>
            <a:ext cx="16637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강아지가 서있다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.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41DDD53-D2C2-E94F-81DD-09C725A69689}"/>
              </a:ext>
            </a:extLst>
          </p:cNvPr>
          <p:cNvCxnSpPr>
            <a:cxnSpLocks/>
          </p:cNvCxnSpPr>
          <p:nvPr/>
        </p:nvCxnSpPr>
        <p:spPr>
          <a:xfrm>
            <a:off x="5087207" y="3178324"/>
            <a:ext cx="1220891" cy="879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F41B87-E01D-BB44-90A1-20CDCDBB2451}"/>
              </a:ext>
            </a:extLst>
          </p:cNvPr>
          <p:cNvSpPr/>
          <p:nvPr/>
        </p:nvSpPr>
        <p:spPr>
          <a:xfrm>
            <a:off x="6516216" y="4034795"/>
            <a:ext cx="220709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000" b="1" spc="-3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Sequential  Data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9BFEF15-51CC-D649-955E-5298EF2CE787}"/>
              </a:ext>
            </a:extLst>
          </p:cNvPr>
          <p:cNvCxnSpPr>
            <a:cxnSpLocks/>
          </p:cNvCxnSpPr>
          <p:nvPr/>
        </p:nvCxnSpPr>
        <p:spPr>
          <a:xfrm>
            <a:off x="2436911" y="3730834"/>
            <a:ext cx="3871187" cy="400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2B17772-5CD3-AF4A-985D-D374ECEB4A20}"/>
              </a:ext>
            </a:extLst>
          </p:cNvPr>
          <p:cNvCxnSpPr>
            <a:cxnSpLocks/>
          </p:cNvCxnSpPr>
          <p:nvPr/>
        </p:nvCxnSpPr>
        <p:spPr>
          <a:xfrm flipV="1">
            <a:off x="2292895" y="4263918"/>
            <a:ext cx="401520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E2AC8D-4A95-AD4A-98DA-F38E397E5F1D}"/>
              </a:ext>
            </a:extLst>
          </p:cNvPr>
          <p:cNvCxnSpPr>
            <a:cxnSpLocks/>
          </p:cNvCxnSpPr>
          <p:nvPr/>
        </p:nvCxnSpPr>
        <p:spPr>
          <a:xfrm flipV="1">
            <a:off x="2292895" y="4439873"/>
            <a:ext cx="4015203" cy="429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C33E1E6-2AE4-D049-B10A-BD631F5077AA}"/>
              </a:ext>
            </a:extLst>
          </p:cNvPr>
          <p:cNvCxnSpPr>
            <a:cxnSpLocks/>
          </p:cNvCxnSpPr>
          <p:nvPr/>
        </p:nvCxnSpPr>
        <p:spPr>
          <a:xfrm flipV="1">
            <a:off x="2342774" y="4653137"/>
            <a:ext cx="3965324" cy="7920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8-1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188171" y="2018636"/>
            <a:ext cx="5588624" cy="2468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Sequence Data -&gt; Sequence Model 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필요</a:t>
            </a: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자기 회귀 모델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 (</a:t>
            </a:r>
            <a:r>
              <a:rPr lang="en-US" altLang="ko-KR" sz="1600" b="1" spc="-3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AutoRegressive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Model)</a:t>
            </a:r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ko-KR" altLang="en-US" sz="1600" b="1" spc="-3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마르코프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모델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 (Markov Model)</a:t>
            </a:r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=&gt;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기존 모델들의 한계를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RNN</a:t>
            </a:r>
            <a:r>
              <a:rPr lang="ko-KR" altLang="en-US" sz="1600" b="1" spc="-3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으로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해결</a:t>
            </a: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pPr lvl="0" algn="r"/>
              <a:t>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318195" y="918245"/>
            <a:ext cx="1869976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>
                <a:cs typeface="Malgun Gothic Semilight" panose="020B0503020000020004" pitchFamily="34" charset="-127"/>
              </a:rPr>
              <a:t>Sequence</a:t>
            </a:r>
            <a:br>
              <a:rPr lang="en-US" altLang="ko-KR" sz="1800" spc="-50" dirty="0">
                <a:cs typeface="Malgun Gothic Semilight" panose="020B0503020000020004" pitchFamily="34" charset="-127"/>
              </a:rPr>
            </a:br>
            <a:r>
              <a:rPr lang="en-US" altLang="ko-KR" sz="1800" spc="-50" dirty="0">
                <a:cs typeface="Malgun Gothic Semilight" panose="020B0503020000020004" pitchFamily="34" charset="-127"/>
              </a:rPr>
              <a:t>Model</a:t>
            </a:r>
            <a:endParaRPr lang="ko-KR" altLang="en-US" sz="1800" spc="-50" dirty="0"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51977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8-1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pPr lvl="0" algn="r"/>
              <a:t>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318195" y="918245"/>
            <a:ext cx="1869976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>
                <a:cs typeface="Malgun Gothic Semilight" panose="020B0503020000020004" pitchFamily="34" charset="-127"/>
              </a:rPr>
              <a:t>Autoregressive</a:t>
            </a:r>
            <a:br>
              <a:rPr lang="en-US" altLang="ko-KR" sz="1800" spc="-50" dirty="0">
                <a:cs typeface="Malgun Gothic Semilight" panose="020B0503020000020004" pitchFamily="34" charset="-127"/>
              </a:rPr>
            </a:br>
            <a:r>
              <a:rPr lang="en-US" altLang="ko-KR" sz="1800" spc="-50" dirty="0">
                <a:cs typeface="Malgun Gothic Semilight" panose="020B0503020000020004" pitchFamily="34" charset="-127"/>
              </a:rPr>
              <a:t>Model</a:t>
            </a:r>
            <a:endParaRPr lang="ko-KR" altLang="en-US" sz="1800" spc="-50" dirty="0"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1AA00-B4F4-9B40-A457-41F39BE642A1}"/>
              </a:ext>
            </a:extLst>
          </p:cNvPr>
          <p:cNvSpPr txBox="1"/>
          <p:nvPr/>
        </p:nvSpPr>
        <p:spPr>
          <a:xfrm>
            <a:off x="2717451" y="918245"/>
            <a:ext cx="6426549" cy="624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4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변수의 과거 값의 선형 조합을 이용해 관심 있는 변수를 예측</a:t>
            </a:r>
            <a:endParaRPr lang="en-US" altLang="ko-KR" sz="14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endParaRPr lang="en-US" altLang="ko-KR" sz="12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E92E54-92C2-8246-9E61-DCB414D97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87" y="1940460"/>
            <a:ext cx="5310933" cy="26821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13D7D8-FD1C-AF4D-9A29-D907E99C8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48" y="4868808"/>
            <a:ext cx="4626480" cy="1747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D52718-76F5-2F4E-B2E8-F28E3D28C4E8}"/>
                  </a:ext>
                </a:extLst>
              </p:cNvPr>
              <p:cNvSpPr txBox="1"/>
              <p:nvPr/>
            </p:nvSpPr>
            <p:spPr>
              <a:xfrm>
                <a:off x="5762131" y="2564904"/>
                <a:ext cx="3144935" cy="1088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</m:ctrlPr>
                      </m:sSubPr>
                      <m:e>
                        <m:r>
                          <a:rPr lang="en-US" altLang="ko-KR" sz="16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𝒎</m:t>
                        </m:r>
                      </m:e>
                      <m:sub>
                        <m:r>
                          <a:rPr lang="en-US" altLang="ko-KR" sz="16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sz="1600" b="1" spc="-3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 : </a:t>
                </a:r>
                <a:r>
                  <a:rPr lang="ko-KR" altLang="en-US" sz="1600" b="1" spc="-3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시간</a:t>
                </a:r>
                <a:r>
                  <a:rPr lang="en-US" altLang="ko-KR" sz="1600" b="1" spc="-3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 t</a:t>
                </a:r>
                <a:r>
                  <a:rPr lang="ko-KR" altLang="en-US" sz="1600" b="1" spc="-3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에 대한 우유 </a:t>
                </a:r>
                <a:r>
                  <a:rPr lang="ko-KR" altLang="en-US" sz="1600" b="1" spc="-30" dirty="0" err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배송량</a:t>
                </a:r>
                <a:endParaRPr lang="en-US" altLang="ko-KR" sz="1600" b="1" spc="-3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 Semilight" panose="020B0503020000020004" pitchFamily="34" charset="-127"/>
                </a:endParaRPr>
              </a:p>
              <a:p>
                <a:pPr>
                  <a:lnSpc>
                    <a:spcPct val="14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</m:ctrlPr>
                      </m:sSubPr>
                      <m:e>
                        <m:r>
                          <a:rPr lang="en-US" altLang="ko-KR" sz="16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𝒎</m:t>
                        </m:r>
                      </m:e>
                      <m:sub>
                        <m:r>
                          <a:rPr lang="en-US" altLang="ko-KR" sz="16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𝒕</m:t>
                        </m:r>
                        <m:r>
                          <a:rPr lang="en-US" altLang="ko-KR" sz="16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16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spc="-3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 : 1</a:t>
                </a:r>
                <a:r>
                  <a:rPr lang="ko-KR" altLang="en-US" sz="1600" b="1" spc="-3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달 전에 대한 우유 </a:t>
                </a:r>
                <a:r>
                  <a:rPr lang="ko-KR" altLang="en-US" sz="1600" b="1" spc="-30" dirty="0" err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배송량</a:t>
                </a:r>
                <a:endParaRPr lang="en-US" altLang="ko-KR" sz="1600" b="1" spc="-3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 Semilight" panose="020B0503020000020004" pitchFamily="34" charset="-127"/>
                </a:endParaRPr>
              </a:p>
              <a:p>
                <a:pPr>
                  <a:lnSpc>
                    <a:spcPct val="14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</m:ctrlPr>
                      </m:sSubPr>
                      <m:e>
                        <m:r>
                          <a:rPr lang="en-US" altLang="ko-KR" sz="16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𝒎</m:t>
                        </m:r>
                      </m:e>
                      <m:sub>
                        <m:r>
                          <a:rPr lang="en-US" altLang="ko-KR" sz="16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𝒕</m:t>
                        </m:r>
                        <m:r>
                          <a:rPr lang="en-US" altLang="ko-KR" sz="16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16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altLang="ko-KR" sz="1600" b="1" spc="-3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 : 1</a:t>
                </a:r>
                <a:r>
                  <a:rPr lang="ko-KR" altLang="en-US" sz="1600" b="1" spc="-3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년 전에 대한 우유 </a:t>
                </a:r>
                <a:r>
                  <a:rPr lang="ko-KR" altLang="en-US" sz="1600" b="1" spc="-30" dirty="0" err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배송량</a:t>
                </a:r>
                <a:endParaRPr lang="en-US" altLang="ko-KR" sz="1600" b="1" spc="-3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D52718-76F5-2F4E-B2E8-F28E3D28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31" y="2564904"/>
                <a:ext cx="3144935" cy="1088631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860E0B-1A38-8B48-BE9F-A67F57C278F1}"/>
                  </a:ext>
                </a:extLst>
              </p:cNvPr>
              <p:cNvSpPr txBox="1"/>
              <p:nvPr/>
            </p:nvSpPr>
            <p:spPr>
              <a:xfrm>
                <a:off x="5624498" y="4996065"/>
                <a:ext cx="3098815" cy="1831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</m:ctrlPr>
                      </m:sSubPr>
                      <m:e>
                        <m: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𝒎</m:t>
                        </m:r>
                      </m:e>
                      <m:sub>
                        <m: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𝒕</m:t>
                        </m:r>
                      </m:sub>
                    </m:sSub>
                    <m:r>
                      <a:rPr lang="en-US" altLang="ko-KR" sz="1400" b="1" i="1" spc="-3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고딕" panose="020D0604000000000000" pitchFamily="50" charset="-127"/>
                        <a:cs typeface="Malgun Gothic Semilight" panose="020B0503020000020004" pitchFamily="34" charset="-127"/>
                      </a:rPr>
                      <m:t> </m:t>
                    </m:r>
                  </m:oMath>
                </a14:m>
                <a:r>
                  <a:rPr lang="en-US" altLang="ko-KR" sz="1400" b="1" spc="-3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</m:ctrlPr>
                      </m:sSubPr>
                      <m:e>
                        <m:r>
                          <a:rPr lang="en-US" altLang="ko-KR" sz="14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𝜷</m:t>
                        </m:r>
                      </m:e>
                      <m:sub>
                        <m:r>
                          <a:rPr lang="en-US" altLang="ko-KR" sz="14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sz="1400" b="1" spc="-3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 +</a:t>
                </a:r>
                <a:r>
                  <a:rPr lang="en-US" altLang="ko-KR" sz="1400" b="1" spc="-30" dirty="0">
                    <a:solidFill>
                      <a:schemeClr val="bg1"/>
                    </a:solidFill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</m:ctrlPr>
                      </m:sSubPr>
                      <m:e>
                        <m: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𝜷</m:t>
                        </m:r>
                      </m:e>
                      <m:sub>
                        <m:r>
                          <a:rPr lang="en-US" altLang="ko-KR" sz="14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</m:ctrlPr>
                      </m:sSubPr>
                      <m:e>
                        <m: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𝒎</m:t>
                        </m:r>
                      </m:e>
                      <m:sub>
                        <m: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𝒕</m:t>
                        </m:r>
                        <m:r>
                          <a:rPr lang="en-US" altLang="ko-KR" sz="14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14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ko-KR" sz="1400" b="1" spc="-3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</m:ctrlPr>
                      </m:sSubPr>
                      <m:e>
                        <m: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𝜷</m:t>
                        </m:r>
                      </m:e>
                      <m:sub>
                        <m:r>
                          <a:rPr lang="en-US" altLang="ko-KR" sz="14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𝟖</m:t>
                        </m:r>
                      </m:sub>
                    </m:sSub>
                    <m:sSub>
                      <m:sSubPr>
                        <m:ctrlP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</m:ctrlPr>
                      </m:sSubPr>
                      <m:e>
                        <m: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𝒎</m:t>
                        </m:r>
                      </m:e>
                      <m:sub>
                        <m: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𝒕</m:t>
                        </m:r>
                        <m: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14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US" altLang="ko-KR" sz="1400" b="1" spc="-3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 + </a:t>
                </a:r>
              </a:p>
              <a:p>
                <a:pPr>
                  <a:lnSpc>
                    <a:spcPct val="140000"/>
                  </a:lnSpc>
                </a:pPr>
                <a:r>
                  <a:rPr lang="en-US" altLang="ko-KR" sz="1400" b="1" spc="-3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</m:ctrlPr>
                      </m:sSubPr>
                      <m:e>
                        <m: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𝜷</m:t>
                        </m:r>
                      </m:e>
                      <m:sub>
                        <m:r>
                          <a:rPr lang="en-US" altLang="ko-KR" sz="14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𝟗</m:t>
                        </m:r>
                      </m:sub>
                    </m:sSub>
                    <m:sSub>
                      <m:sSubPr>
                        <m:ctrlP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</m:ctrlPr>
                      </m:sSubPr>
                      <m:e>
                        <m: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𝒎</m:t>
                        </m:r>
                      </m:e>
                      <m:sub>
                        <m: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𝒕</m:t>
                        </m:r>
                        <m: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14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𝟗</m:t>
                        </m:r>
                      </m:sub>
                    </m:sSub>
                  </m:oMath>
                </a14:m>
                <a:r>
                  <a:rPr lang="en-US" altLang="ko-KR" sz="1400" b="1" spc="-3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</m:ctrlPr>
                      </m:sSubPr>
                      <m:e>
                        <m: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𝜷</m:t>
                        </m:r>
                      </m:e>
                      <m:sub>
                        <m: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𝟏</m:t>
                        </m:r>
                        <m:r>
                          <a:rPr lang="en-US" altLang="ko-KR" sz="14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𝟎</m:t>
                        </m:r>
                      </m:sub>
                    </m:sSub>
                    <m:sSub>
                      <m:sSubPr>
                        <m:ctrlP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</m:ctrlPr>
                      </m:sSubPr>
                      <m:e>
                        <m: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𝒎</m:t>
                        </m:r>
                      </m:e>
                      <m:sub>
                        <m: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𝒕</m:t>
                        </m:r>
                        <m: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1400" b="1" i="1" spc="-3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𝟏𝟎</m:t>
                        </m:r>
                      </m:sub>
                    </m:sSub>
                  </m:oMath>
                </a14:m>
                <a:r>
                  <a:rPr lang="en-US" altLang="ko-KR" sz="1400" b="1" spc="-3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</m:ctrlPr>
                      </m:sSubPr>
                      <m:e>
                        <m:r>
                          <a:rPr lang="en-US" altLang="ko-KR" sz="14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𝜺</m:t>
                        </m:r>
                      </m:e>
                      <m:sub>
                        <m:r>
                          <a:rPr lang="en-US" altLang="ko-KR" sz="1400" b="1" i="1" spc="-3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 Semilight" panose="020B0503020000020004" pitchFamily="34" charset="-127"/>
                          </a:rPr>
                          <m:t>𝒕</m:t>
                        </m:r>
                      </m:sub>
                    </m:sSub>
                  </m:oMath>
                </a14:m>
                <a:endParaRPr lang="en-US" altLang="ko-KR" sz="1400" b="1" spc="-3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 Semilight" panose="020B0503020000020004" pitchFamily="34" charset="-127"/>
                </a:endParaRPr>
              </a:p>
              <a:p>
                <a:pPr>
                  <a:lnSpc>
                    <a:spcPct val="140000"/>
                  </a:lnSpc>
                </a:pPr>
                <a:endParaRPr lang="en-US" altLang="ko-KR" sz="1400" b="1" spc="-3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 Semilight" panose="020B0503020000020004" pitchFamily="34" charset="-127"/>
                </a:endParaRPr>
              </a:p>
              <a:p>
                <a:pPr>
                  <a:lnSpc>
                    <a:spcPct val="140000"/>
                  </a:lnSpc>
                </a:pPr>
                <a:r>
                  <a:rPr lang="ko-KR" altLang="en-US" sz="1400" b="1" spc="-3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한계</a:t>
                </a:r>
                <a:endParaRPr lang="en-US" altLang="ko-KR" sz="1400" b="1" spc="-3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 Semilight" panose="020B0503020000020004" pitchFamily="34" charset="-127"/>
                </a:endParaRPr>
              </a:p>
              <a:p>
                <a:pPr>
                  <a:lnSpc>
                    <a:spcPct val="140000"/>
                  </a:lnSpc>
                </a:pPr>
                <a:r>
                  <a:rPr lang="ko-KR" altLang="en-US" sz="1400" b="1" spc="-3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불규칙적인 </a:t>
                </a:r>
                <a:r>
                  <a:rPr lang="ko-KR" altLang="en-US" sz="1400" b="1" spc="-30" dirty="0" err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시계열</a:t>
                </a:r>
                <a:r>
                  <a:rPr lang="ko-KR" altLang="en-US" sz="1400" b="1" spc="-3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 데이터 분석 불가능</a:t>
                </a:r>
                <a:endParaRPr lang="en-US" altLang="ko-KR" sz="1400" b="1" spc="-3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 Semilight" panose="020B0503020000020004" pitchFamily="34" charset="-127"/>
                </a:endParaRPr>
              </a:p>
              <a:p>
                <a:pPr>
                  <a:lnSpc>
                    <a:spcPct val="140000"/>
                  </a:lnSpc>
                </a:pPr>
                <a:r>
                  <a:rPr lang="en-US" altLang="ko-KR" sz="1200" b="1" spc="-3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860E0B-1A38-8B48-BE9F-A67F57C27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498" y="4996065"/>
                <a:ext cx="3098815" cy="1831271"/>
              </a:xfrm>
              <a:prstGeom prst="rect">
                <a:avLst/>
              </a:prstGeom>
              <a:blipFill>
                <a:blip r:embed="rId6"/>
                <a:stretch>
                  <a:fillRect l="-82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EA306BB-585C-2B44-A58E-CFBF85D671EC}"/>
              </a:ext>
            </a:extLst>
          </p:cNvPr>
          <p:cNvSpPr txBox="1"/>
          <p:nvPr/>
        </p:nvSpPr>
        <p:spPr>
          <a:xfrm>
            <a:off x="46217" y="5459269"/>
            <a:ext cx="713033" cy="662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4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PACF</a:t>
            </a:r>
          </a:p>
          <a:p>
            <a:pPr>
              <a:lnSpc>
                <a:spcPct val="140000"/>
              </a:lnSpc>
            </a:pPr>
            <a:r>
              <a:rPr lang="ko-KR" altLang="en-US" sz="14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그래프</a:t>
            </a:r>
            <a:endParaRPr lang="en-US" altLang="ko-KR" sz="14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67965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8-1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pPr lvl="0" algn="r"/>
              <a:t>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318195" y="918245"/>
            <a:ext cx="1869976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>
                <a:cs typeface="Malgun Gothic Semilight" panose="020B0503020000020004" pitchFamily="34" charset="-127"/>
              </a:rPr>
              <a:t>Markov</a:t>
            </a:r>
            <a:br>
              <a:rPr lang="en-US" altLang="ko-KR" sz="1800" spc="-50" dirty="0">
                <a:cs typeface="Malgun Gothic Semilight" panose="020B0503020000020004" pitchFamily="34" charset="-127"/>
              </a:rPr>
            </a:br>
            <a:r>
              <a:rPr lang="en-US" altLang="ko-KR" sz="1800" spc="-50" dirty="0">
                <a:cs typeface="Malgun Gothic Semilight" panose="020B0503020000020004" pitchFamily="34" charset="-127"/>
              </a:rPr>
              <a:t>Model</a:t>
            </a:r>
            <a:endParaRPr lang="ko-KR" altLang="en-US" sz="1800" spc="-50" dirty="0">
              <a:cs typeface="Malgun Gothic Semilight" panose="020B05030200000200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076812-B964-4770-8CDF-238043B1D9DB}"/>
              </a:ext>
            </a:extLst>
          </p:cNvPr>
          <p:cNvSpPr/>
          <p:nvPr/>
        </p:nvSpPr>
        <p:spPr>
          <a:xfrm>
            <a:off x="2217391" y="1140205"/>
            <a:ext cx="56669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다음에 나올 상태에 대한 </a:t>
            </a:r>
            <a:r>
              <a:rPr lang="ko-KR" altLang="en-US" sz="1600" b="1" spc="-3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확률값이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직전 과거에만 종속된 모델</a:t>
            </a: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374B41-C6D6-E34F-9E0E-B8DE78C2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38" y="2388270"/>
            <a:ext cx="4242302" cy="310577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B964A5-BEE2-4842-A54E-A2781010C33D}"/>
              </a:ext>
            </a:extLst>
          </p:cNvPr>
          <p:cNvSpPr/>
          <p:nvPr/>
        </p:nvSpPr>
        <p:spPr>
          <a:xfrm>
            <a:off x="4964089" y="2276872"/>
            <a:ext cx="4142773" cy="3501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600" b="1" spc="-3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마르코프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성질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: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 각 상태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(A,B,C)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에서 다른 상태로 가는 확률이 있는 성질</a:t>
            </a: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특성상태에서 다른 상태로 가는 확률 총합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: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1</a:t>
            </a:r>
          </a:p>
          <a:p>
            <a:pPr>
              <a:lnSpc>
                <a:spcPct val="140000"/>
              </a:lnSpc>
            </a:pP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패턴을 읽을 때 활용</a:t>
            </a: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-&gt;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   흐림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&gt;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비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&gt;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맑음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&gt;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흐림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&gt;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비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&gt;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맑음</a:t>
            </a: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한계 </a:t>
            </a: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자연어 처리 시 한 단계의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Context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만 학습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가능</a:t>
            </a: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35721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8-1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pPr lvl="0" algn="r"/>
              <a:t>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318195" y="918245"/>
            <a:ext cx="1869976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>
                <a:cs typeface="Malgun Gothic Semilight" panose="020B0503020000020004" pitchFamily="34" charset="-127"/>
              </a:rPr>
              <a:t>기존 </a:t>
            </a:r>
            <a:br>
              <a:rPr lang="en-US" altLang="ko-KR" sz="1800" spc="-50" dirty="0">
                <a:cs typeface="Malgun Gothic Semilight" panose="020B0503020000020004" pitchFamily="34" charset="-127"/>
              </a:rPr>
            </a:br>
            <a:r>
              <a:rPr lang="en-US" altLang="ko-KR" sz="1800" spc="-50" dirty="0">
                <a:cs typeface="Malgun Gothic Semilight" panose="020B0503020000020004" pitchFamily="34" charset="-127"/>
              </a:rPr>
              <a:t>Sequence Model</a:t>
            </a:r>
            <a:br>
              <a:rPr lang="en-US" altLang="ko-KR" sz="1800" spc="-50" dirty="0">
                <a:cs typeface="Malgun Gothic Semilight" panose="020B0503020000020004" pitchFamily="34" charset="-127"/>
              </a:rPr>
            </a:br>
            <a:r>
              <a:rPr lang="ko-KR" altLang="en-US" sz="1800" spc="-50" dirty="0">
                <a:cs typeface="Malgun Gothic Semilight" panose="020B0503020000020004" pitchFamily="34" charset="-127"/>
              </a:rPr>
              <a:t>한계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9A8D7-0B10-F149-8A23-70662E4FE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71" y="1837208"/>
            <a:ext cx="6060844" cy="4181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E19224-DCFB-FF4A-95AD-B84506BD3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51" y="1765783"/>
            <a:ext cx="7642211" cy="42532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E45368-12A6-ED42-8C08-C574F680F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249" y="1771130"/>
            <a:ext cx="7742297" cy="43200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BC6C3D-6E66-674C-9F1F-FD2B6B760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578" y="1765002"/>
            <a:ext cx="7748968" cy="42540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954048-75B5-154F-9F48-F9A183B19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564" y="1767859"/>
            <a:ext cx="7759982" cy="43200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9284C9-39BA-F24E-8EB1-A3679380A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563" y="1761730"/>
            <a:ext cx="7759981" cy="43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501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8-2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pPr lvl="0" algn="r"/>
              <a:t>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318195" y="918245"/>
            <a:ext cx="1869976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>
                <a:cs typeface="Malgun Gothic Semilight" panose="020B0503020000020004" pitchFamily="34" charset="-127"/>
              </a:rPr>
              <a:t>Text</a:t>
            </a:r>
            <a:br>
              <a:rPr lang="en-US" altLang="ko-KR" sz="1800" spc="-50" dirty="0">
                <a:cs typeface="Malgun Gothic Semilight" panose="020B0503020000020004" pitchFamily="34" charset="-127"/>
              </a:rPr>
            </a:br>
            <a:r>
              <a:rPr lang="en-US" altLang="ko-KR" sz="1800" spc="-50" dirty="0">
                <a:cs typeface="Malgun Gothic Semilight" panose="020B0503020000020004" pitchFamily="34" charset="-127"/>
              </a:rPr>
              <a:t>Preprocessing</a:t>
            </a:r>
            <a:endParaRPr lang="ko-KR" altLang="en-US" sz="1800" spc="-50" dirty="0">
              <a:cs typeface="Malgun Gothic Semilight" panose="020B05030200000200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076812-B964-4770-8CDF-238043B1D9DB}"/>
              </a:ext>
            </a:extLst>
          </p:cNvPr>
          <p:cNvSpPr/>
          <p:nvPr/>
        </p:nvSpPr>
        <p:spPr>
          <a:xfrm>
            <a:off x="318195" y="2924944"/>
            <a:ext cx="5973190" cy="2813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 marL="342900" indent="-342900">
              <a:lnSpc>
                <a:spcPct val="140000"/>
              </a:lnSpc>
              <a:buAutoNum type="arabicPeriod"/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Reading the Dataset</a:t>
            </a:r>
          </a:p>
          <a:p>
            <a:pPr marL="342900" indent="-342900">
              <a:lnSpc>
                <a:spcPct val="140000"/>
              </a:lnSpc>
              <a:buAutoNum type="arabicPeriod"/>
            </a:pP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 marL="342900" indent="-342900">
              <a:lnSpc>
                <a:spcPct val="140000"/>
              </a:lnSpc>
              <a:buAutoNum type="arabicPeriod"/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Tokenization</a:t>
            </a:r>
          </a:p>
          <a:p>
            <a:pPr marL="342900" indent="-342900">
              <a:lnSpc>
                <a:spcPct val="140000"/>
              </a:lnSpc>
              <a:buAutoNum type="arabicPeriod"/>
            </a:pP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 marL="342900" indent="-342900">
              <a:lnSpc>
                <a:spcPct val="140000"/>
              </a:lnSpc>
              <a:buAutoNum type="arabicPeriod"/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Build a table of vocabulary</a:t>
            </a:r>
          </a:p>
          <a:p>
            <a:pPr marL="342900" indent="-342900">
              <a:lnSpc>
                <a:spcPct val="140000"/>
              </a:lnSpc>
              <a:buAutoNum type="arabicPeriod"/>
            </a:pP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 marL="342900" indent="-342900">
              <a:lnSpc>
                <a:spcPct val="140000"/>
              </a:lnSpc>
              <a:buAutoNum type="arabicPeriod"/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Package everything into the load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023B65-2542-464C-97C1-8BFFF064F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151803"/>
            <a:ext cx="4896928" cy="15688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2ADA62-F6FD-AE43-A7F7-E3216BBBB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2924943"/>
            <a:ext cx="5845268" cy="4652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4688EE-695B-A24C-B8AE-0209F0D03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037" y="1077869"/>
            <a:ext cx="4896928" cy="17148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5DE94F-BFD5-4C43-BE24-8BB5C00CB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3124" y="3615150"/>
            <a:ext cx="5219700" cy="279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3719E2-8760-B84E-AA14-0835A491B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760" y="4032574"/>
            <a:ext cx="6620988" cy="2793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D92820-935D-8544-B3CC-4B3A3601F5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204" y="5020395"/>
            <a:ext cx="8136904" cy="3656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AC1EF5-432B-5346-A2B7-F77B54FE46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6072" y="503170"/>
            <a:ext cx="5712364" cy="4434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0112BD-4107-AB4D-9251-563E47F684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2037" y="1498250"/>
            <a:ext cx="5380434" cy="21273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201DE1-713F-DE4A-8BE0-18B0760F70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1708" y="5785134"/>
            <a:ext cx="1397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843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8-3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pPr lvl="0" algn="r"/>
              <a:t>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318195" y="918245"/>
            <a:ext cx="1869976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>
                <a:cs typeface="Malgun Gothic Semilight" panose="020B0503020000020004" pitchFamily="34" charset="-127"/>
              </a:rPr>
              <a:t>Language Models</a:t>
            </a:r>
            <a:br>
              <a:rPr lang="en-US" altLang="ko-KR" sz="1800" spc="-50" dirty="0">
                <a:cs typeface="Malgun Gothic Semilight" panose="020B0503020000020004" pitchFamily="34" charset="-127"/>
              </a:rPr>
            </a:br>
            <a:r>
              <a:rPr lang="en-US" altLang="ko-KR" sz="1800" spc="-50" dirty="0">
                <a:cs typeface="Malgun Gothic Semilight" panose="020B0503020000020004" pitchFamily="34" charset="-127"/>
              </a:rPr>
              <a:t>and </a:t>
            </a:r>
            <a:br>
              <a:rPr lang="en-US" altLang="ko-KR" sz="1800" spc="-50" dirty="0">
                <a:cs typeface="Malgun Gothic Semilight" panose="020B0503020000020004" pitchFamily="34" charset="-127"/>
              </a:rPr>
            </a:br>
            <a:r>
              <a:rPr lang="en-US" altLang="ko-KR" sz="1800" spc="-50" dirty="0">
                <a:cs typeface="Malgun Gothic Semilight" panose="020B0503020000020004" pitchFamily="34" charset="-127"/>
              </a:rPr>
              <a:t>the Dataset</a:t>
            </a:r>
            <a:endParaRPr lang="ko-KR" altLang="en-US" sz="1800" spc="-50" dirty="0"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F4CC7D-6924-4603-BB86-3E734BFBC745}"/>
              </a:ext>
            </a:extLst>
          </p:cNvPr>
          <p:cNvSpPr/>
          <p:nvPr/>
        </p:nvSpPr>
        <p:spPr>
          <a:xfrm>
            <a:off x="2580941" y="689604"/>
            <a:ext cx="5973190" cy="1434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자연어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=&gt;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문법에 민감</a:t>
            </a: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개를 물고 남자 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=&gt;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남자가 개를 물다</a:t>
            </a: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아저씨를 먹고 싶다 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=&gt;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먹고 싶다</a:t>
            </a: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,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 아저씨 </a:t>
            </a: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  <a:p>
            <a:pPr>
              <a:lnSpc>
                <a:spcPct val="140000"/>
              </a:lnSpc>
            </a:pP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AutoShape 6" descr="$$ \lVert x \rVert_p = ({\sum_{i=1}^{n} |x_i|^p})^\frac{1}{p} $$">
            <a:extLst>
              <a:ext uri="{FF2B5EF4-FFF2-40B4-BE49-F238E27FC236}">
                <a16:creationId xmlns:a16="http://schemas.microsoft.com/office/drawing/2014/main" id="{950A3CCF-FAA6-44FB-B75D-E70602E1A5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56093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784821-C33B-479E-937B-C94B13D197F3}"/>
              </a:ext>
            </a:extLst>
          </p:cNvPr>
          <p:cNvSpPr/>
          <p:nvPr/>
        </p:nvSpPr>
        <p:spPr>
          <a:xfrm>
            <a:off x="1379019" y="4008136"/>
            <a:ext cx="59731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Markov Model</a:t>
            </a:r>
            <a:r>
              <a:rPr lang="ko-KR" altLang="en-US" sz="16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3020000020004" pitchFamily="34" charset="-127"/>
              </a:rPr>
              <a:t>을 적용해 자연어 처리</a:t>
            </a:r>
            <a:endParaRPr lang="en-US" altLang="ko-KR" sz="1600" b="1" spc="-3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91364A-B8C3-5847-83A3-F87934561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294" y="2296533"/>
            <a:ext cx="3486150" cy="5619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080ECD7-23E7-724B-AC80-F48DCF7BD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294" y="3033067"/>
            <a:ext cx="7470186" cy="3974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D09BA1-5528-6B4F-BF0D-57ADA0ED7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294" y="4419999"/>
            <a:ext cx="6534082" cy="109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753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">
              <a:srgbClr val="78DCF0"/>
            </a:gs>
            <a:gs pos="5000">
              <a:srgbClr val="30C9E8"/>
            </a:gs>
            <a:gs pos="70000">
              <a:srgbClr val="0D515F"/>
            </a:gs>
          </a:gsLst>
          <a:lin ang="2700000" scaled="1"/>
          <a:tileRect/>
        </a:gradFill>
        <a:ln>
          <a:noFill/>
        </a:ln>
        <a:effectLst>
          <a:outerShdw blurRad="101600" dist="76200" algn="tl" rotWithShape="0">
            <a:prstClr val="black">
              <a:alpha val="55000"/>
            </a:prstClr>
          </a:outerShdw>
        </a:effectLst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7501</TotalTime>
  <Words>733</Words>
  <Application>Microsoft Macintosh PowerPoint</Application>
  <PresentationFormat>화면 슬라이드 쇼(4:3)</PresentationFormat>
  <Paragraphs>168</Paragraphs>
  <Slides>15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Arial</vt:lpstr>
      <vt:lpstr>맑은 고딕</vt:lpstr>
      <vt:lpstr>NanumGothic</vt:lpstr>
      <vt:lpstr>나눔명조 ExtraBold</vt:lpstr>
      <vt:lpstr>나눔고딕 ExtraBold</vt:lpstr>
      <vt:lpstr>NanumGothic</vt:lpstr>
      <vt:lpstr>Cambria Math</vt:lpstr>
      <vt:lpstr>Office 테마</vt:lpstr>
      <vt:lpstr>Dive Into Deep Learning   Recurrent Neural Networks | Session 8</vt:lpstr>
      <vt:lpstr>Sequence Model</vt:lpstr>
      <vt:lpstr>RNN이란</vt:lpstr>
      <vt:lpstr>Sequence Model</vt:lpstr>
      <vt:lpstr>Autoregressive Model</vt:lpstr>
      <vt:lpstr>Markov Model</vt:lpstr>
      <vt:lpstr>기존  Sequence Model 한계</vt:lpstr>
      <vt:lpstr>Text Preprocessing</vt:lpstr>
      <vt:lpstr>Language Models and  the Dataset</vt:lpstr>
      <vt:lpstr>Language Models and  the Dataset</vt:lpstr>
      <vt:lpstr>Recurrent Neural Network (RNN)</vt:lpstr>
      <vt:lpstr>RNN 구현</vt:lpstr>
      <vt:lpstr>RNN 구현</vt:lpstr>
      <vt:lpstr>RNN 구현</vt:lpstr>
      <vt:lpstr>RNN 구현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Microsoft Office User</cp:lastModifiedBy>
  <cp:revision>127</cp:revision>
  <dcterms:created xsi:type="dcterms:W3CDTF">2011-08-23T09:45:48Z</dcterms:created>
  <dcterms:modified xsi:type="dcterms:W3CDTF">2021-06-03T05:42:59Z</dcterms:modified>
</cp:coreProperties>
</file>